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7"/>
  </p:notesMasterIdLst>
  <p:handoutMasterIdLst>
    <p:handoutMasterId r:id="rId38"/>
  </p:handoutMasterIdLst>
  <p:sldIdLst>
    <p:sldId id="257" r:id="rId3"/>
    <p:sldId id="338" r:id="rId4"/>
    <p:sldId id="268" r:id="rId5"/>
    <p:sldId id="384" r:id="rId6"/>
    <p:sldId id="331" r:id="rId7"/>
    <p:sldId id="362" r:id="rId8"/>
    <p:sldId id="387" r:id="rId9"/>
    <p:sldId id="318" r:id="rId10"/>
    <p:sldId id="406" r:id="rId11"/>
    <p:sldId id="388" r:id="rId12"/>
    <p:sldId id="360" r:id="rId13"/>
    <p:sldId id="368" r:id="rId14"/>
    <p:sldId id="369" r:id="rId15"/>
    <p:sldId id="407" r:id="rId16"/>
    <p:sldId id="408" r:id="rId17"/>
    <p:sldId id="409" r:id="rId18"/>
    <p:sldId id="389" r:id="rId19"/>
    <p:sldId id="405" r:id="rId20"/>
    <p:sldId id="385" r:id="rId21"/>
    <p:sldId id="400" r:id="rId22"/>
    <p:sldId id="390" r:id="rId23"/>
    <p:sldId id="396" r:id="rId24"/>
    <p:sldId id="410" r:id="rId25"/>
    <p:sldId id="392" r:id="rId26"/>
    <p:sldId id="397" r:id="rId27"/>
    <p:sldId id="256" r:id="rId28"/>
    <p:sldId id="259" r:id="rId29"/>
    <p:sldId id="413" r:id="rId30"/>
    <p:sldId id="411" r:id="rId31"/>
    <p:sldId id="258" r:id="rId32"/>
    <p:sldId id="414" r:id="rId33"/>
    <p:sldId id="307" r:id="rId34"/>
    <p:sldId id="355" r:id="rId35"/>
    <p:sldId id="297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enecker, Petrice B." initials="LPB" lastIdx="8" clrIdx="0">
    <p:extLst/>
  </p:cmAuthor>
  <p:cmAuthor id="2" name="Charlotte Jeans" initials="" lastIdx="2" clrIdx="1"/>
  <p:cmAuthor id="3" name="Duche, Soundia" initials="DS" lastIdx="9" clrIdx="2">
    <p:extLst/>
  </p:cmAuthor>
  <p:cmAuthor id="4" name="Anderson, Annette R." initials="AAR" lastIdx="2" clrIdx="3">
    <p:extLst>
      <p:ext uri="{19B8F6BF-5375-455C-9EA6-DF929625EA0E}">
        <p15:presenceInfo xmlns:p15="http://schemas.microsoft.com/office/powerpoint/2012/main" userId="S::Annette.Anderson3@va.gov::cca4bedf-d53f-4f61-a22e-7a2eb52271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5" autoAdjust="0"/>
    <p:restoredTop sz="93169" autoAdjust="0"/>
  </p:normalViewPr>
  <p:slideViewPr>
    <p:cSldViewPr>
      <p:cViewPr varScale="1">
        <p:scale>
          <a:sx n="99" d="100"/>
          <a:sy n="99" d="100"/>
        </p:scale>
        <p:origin x="1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04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D1F3C7B-FC70-4711-BC45-E540C48E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34EA58A-39E5-4D21-9D36-B59FED999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8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>
              <a:ea typeface="ＭＳ Ｐゴシック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 template recently sent out omitted the NPC signature block.  Please use the version included in the handouts </a:t>
            </a:r>
            <a:r>
              <a:rPr lang="en-US"/>
              <a:t>and uploaded to the VA CIRB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0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281D76CB-9D53-4514-A52C-016ECCCB7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CD3384D4-099E-49EB-99A3-5D4F1B1697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7C8D7-7F58-4617-BC16-801F42F69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C7B7FA-433C-4F9F-A96A-D85544AF550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5676F537-D05D-45A5-AFB8-2360553D60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1A15013A-9C58-404A-BA93-3931C522E5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BAEA0-DB56-4754-8237-EA98790A8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94072A-7904-4228-84BF-3AD3BB70374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825B9E0-7CF9-4652-BBF4-E07B3D5FF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56B6618-4B3B-4C4A-A494-9580B0301A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E6B90-7323-49CD-9FE3-295BD4B76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70BE1F-9621-4F0E-A798-427E35ED0CF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83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0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36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57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8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4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90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59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17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17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83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9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3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1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54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2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64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39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60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0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A89AF312-1B1C-4DE4-974B-5ECCD1176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15A1EEEF-7F3F-491E-BE7C-42A17459D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A5809-4735-49E5-A673-68026A2CD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333996-FD00-4599-9F1B-500C92E6F2E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0CDB5FD4-9A88-49D3-9B7B-03C4A22EFE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0228ED93-ECEC-4F70-8908-D6D91D61EF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0848A-AB6B-48E0-A760-AAE3C1D19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CA380A-276A-464B-92A0-47842EB3A32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FAD40BF5-5B6A-4086-9154-0FF82BD45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0E012617-A0F1-4E1D-81B6-76B34E050F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R&amp;D Committee must review all research related committees and subcommittees at least annually.  When a VA facility uses an IRB other than its own internal IRB, the role of the R&amp;D Committee is to review and evaluate facility-specific aspects of these relationships, rather than the subcommittee itself, to ensure the obligations as detailed in the MOU are being met (VHA Directive 1200.01 paragraph 6f).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1FAC7-AC9D-4108-9232-9024EF1A5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917604-7E61-4E58-9455-BAF9AA12165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06704F47-6E4C-4A96-8757-BA80C7E52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D2FC15A3-07FB-4473-8A79-02ECE47D5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136D97-6C25-449E-A962-184931D61F5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01380" name="Notes Placeholder 4">
            <a:extLst>
              <a:ext uri="{FF2B5EF4-FFF2-40B4-BE49-F238E27FC236}">
                <a16:creationId xmlns:a16="http://schemas.microsoft.com/office/drawing/2014/main" id="{A3D1870D-03B2-4578-AE41-A550D4AC1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A58A-39E5-4D21-9D36-B59FED999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34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" descr="Z:\Identity\Logo\R&amp;Dhoriz.jpg"/>
          <p:cNvPicPr>
            <a:picLocks noChangeAspect="1" noChangeArrowheads="1"/>
          </p:cNvPicPr>
          <p:nvPr userDrawn="1"/>
        </p:nvPicPr>
        <p:blipFill>
          <a:blip r:embed="rId3"/>
          <a:srcRect l="16805"/>
          <a:stretch>
            <a:fillRect/>
          </a:stretch>
        </p:blipFill>
        <p:spPr bwMode="auto">
          <a:xfrm>
            <a:off x="177272" y="6229568"/>
            <a:ext cx="1882309" cy="43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3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9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8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831958" y="1927805"/>
            <a:ext cx="4038600" cy="4202841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200"/>
            </a:lvl3pPr>
            <a:lvl4pPr>
              <a:spcAft>
                <a:spcPts val="1200"/>
              </a:spcAft>
              <a:defRPr sz="2200"/>
            </a:lvl4pPr>
            <a:lvl5pPr>
              <a:spcAft>
                <a:spcPts val="12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2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1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2FDFF-9483-4A82-A0D2-0EFD9C982FB8}" type="slidenum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7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50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50238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3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457200" rtl="0" eaLnBrk="0" fontAlgn="base" hangingPunct="0">
        <a:spcBef>
          <a:spcPts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1610-2B22-449F-BAF6-726E88021C0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F135-C44B-4170-A399-7A360228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acentralirb@v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ndseymartin2@va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oro/fwa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OFWA@v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ey.martin2@v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centralirb@va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Stephen.bartlett2@va.gov" TargetMode="External"/><Relationship Id="rId3" Type="http://schemas.openxmlformats.org/officeDocument/2006/relationships/hyperlink" Target="mailto:Annette.Anderson3@va.gov" TargetMode="External"/><Relationship Id="rId7" Type="http://schemas.openxmlformats.org/officeDocument/2006/relationships/hyperlink" Target="mailto:Fred.hendler@v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.va.gov/vacentralirb/default.cfm" TargetMode="External"/><Relationship Id="rId5" Type="http://schemas.openxmlformats.org/officeDocument/2006/relationships/hyperlink" Target="mailto:va.central.irb@va.gov" TargetMode="External"/><Relationship Id="rId4" Type="http://schemas.openxmlformats.org/officeDocument/2006/relationships/hyperlink" Target="mailto:Priscilla.Craig@va.gov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rishima.weston@va.gov" TargetMode="External"/><Relationship Id="rId3" Type="http://schemas.openxmlformats.org/officeDocument/2006/relationships/hyperlink" Target="mailto:hector.ramirez@va.gov" TargetMode="External"/><Relationship Id="rId7" Type="http://schemas.openxmlformats.org/officeDocument/2006/relationships/hyperlink" Target="mailto:mary.eckart@va.gov" TargetMode="External"/><Relationship Id="rId12" Type="http://schemas.openxmlformats.org/officeDocument/2006/relationships/hyperlink" Target="mailto:angela.foster@va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ele.mcgee@va.gov" TargetMode="External"/><Relationship Id="rId11" Type="http://schemas.openxmlformats.org/officeDocument/2006/relationships/hyperlink" Target="mailto:pauline.cilladi-rehrer@va.gov" TargetMode="External"/><Relationship Id="rId5" Type="http://schemas.openxmlformats.org/officeDocument/2006/relationships/hyperlink" Target="mailto:kendra.clarke@va.gov" TargetMode="External"/><Relationship Id="rId10" Type="http://schemas.openxmlformats.org/officeDocument/2006/relationships/hyperlink" Target="mailto:erica.aulik@va.gov" TargetMode="External"/><Relationship Id="rId4" Type="http://schemas.openxmlformats.org/officeDocument/2006/relationships/hyperlink" Target="mailto:christie.obrien@va.gov" TargetMode="External"/><Relationship Id="rId9" Type="http://schemas.openxmlformats.org/officeDocument/2006/relationships/hyperlink" Target="mailto:lindsey.martin2@va.go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86480" y="3056716"/>
            <a:ext cx="8957520" cy="2232038"/>
          </a:xfrm>
        </p:spPr>
        <p:txBody>
          <a:bodyPr>
            <a:normAutofit fontScale="90000"/>
          </a:bodyPr>
          <a:lstStyle/>
          <a:p>
            <a:pPr marL="4763" indent="-4763">
              <a:spcBef>
                <a:spcPct val="20000"/>
              </a:spcBef>
              <a:defRPr/>
            </a:pPr>
            <a:br>
              <a:rPr lang="en-US" sz="3400" spc="100" dirty="0">
                <a:latin typeface="Tahoma" pitchFamily="34" charset="0"/>
                <a:cs typeface="Tahoma" pitchFamily="34" charset="0"/>
              </a:rPr>
            </a:br>
            <a:br>
              <a:rPr lang="en-US" sz="3400" spc="100" dirty="0">
                <a:latin typeface="Tahoma" pitchFamily="34" charset="0"/>
                <a:cs typeface="Tahoma" pitchFamily="34" charset="0"/>
              </a:rPr>
            </a:br>
            <a:br>
              <a:rPr lang="en-US" sz="3400" spc="100" dirty="0">
                <a:latin typeface="Tahoma" pitchFamily="34" charset="0"/>
                <a:cs typeface="Tahoma" pitchFamily="34" charset="0"/>
              </a:rPr>
            </a:br>
            <a:br>
              <a:rPr lang="en-US" sz="3400" spc="100" dirty="0">
                <a:latin typeface="Tahoma" pitchFamily="34" charset="0"/>
                <a:cs typeface="Tahoma" pitchFamily="34" charset="0"/>
              </a:rPr>
            </a:br>
            <a:br>
              <a:rPr lang="en-US" sz="3400" spc="100" dirty="0">
                <a:latin typeface="Tahoma" pitchFamily="34" charset="0"/>
                <a:cs typeface="Tahoma" pitchFamily="34" charset="0"/>
              </a:rPr>
            </a:br>
            <a:br>
              <a:rPr lang="en-US" spc="100" dirty="0">
                <a:latin typeface="Tahoma" pitchFamily="34" charset="0"/>
                <a:cs typeface="Tahoma" pitchFamily="34" charset="0"/>
              </a:rPr>
            </a:br>
            <a:br>
              <a:rPr lang="en-US" spc="100" dirty="0">
                <a:latin typeface="Tahoma" pitchFamily="34" charset="0"/>
                <a:cs typeface="Tahoma" pitchFamily="34" charset="0"/>
              </a:rPr>
            </a:br>
            <a:br>
              <a:rPr lang="en-US" spc="100" dirty="0">
                <a:latin typeface="Tahoma" pitchFamily="34" charset="0"/>
                <a:cs typeface="Tahoma" pitchFamily="34" charset="0"/>
              </a:rPr>
            </a:br>
            <a:br>
              <a:rPr lang="en-US" spc="100" dirty="0">
                <a:latin typeface="Tahoma" pitchFamily="34" charset="0"/>
                <a:cs typeface="Tahoma" pitchFamily="34" charset="0"/>
              </a:rPr>
            </a:br>
            <a:br>
              <a:rPr lang="en-US" spc="100" dirty="0">
                <a:latin typeface="Tahoma" pitchFamily="34" charset="0"/>
                <a:cs typeface="Tahoma" pitchFamily="34" charset="0"/>
              </a:rPr>
            </a:br>
            <a:br>
              <a:rPr lang="en-US" spc="100" dirty="0">
                <a:latin typeface="Tahoma" pitchFamily="34" charset="0"/>
                <a:cs typeface="Tahoma" pitchFamily="34" charset="0"/>
              </a:rPr>
            </a:br>
            <a:r>
              <a:rPr lang="en-US" spc="100" dirty="0">
                <a:latin typeface="Tahoma" pitchFamily="34" charset="0"/>
                <a:cs typeface="Tahoma" pitchFamily="34" charset="0"/>
              </a:rPr>
              <a:t>Updates to the VA CIRB MOU</a:t>
            </a:r>
            <a:br>
              <a:rPr lang="en-US" sz="3100" spc="100" dirty="0">
                <a:latin typeface="Tahoma" pitchFamily="34" charset="0"/>
                <a:cs typeface="Tahoma" pitchFamily="34" charset="0"/>
              </a:rPr>
            </a:br>
            <a:br>
              <a:rPr lang="en-US" sz="3100" spc="100" dirty="0">
                <a:latin typeface="Tahoma" pitchFamily="34" charset="0"/>
                <a:cs typeface="Tahoma" pitchFamily="34" charset="0"/>
              </a:rPr>
            </a:br>
            <a:br>
              <a:rPr lang="en-US" sz="3100" spc="100" dirty="0">
                <a:latin typeface="Tahoma" pitchFamily="34" charset="0"/>
                <a:cs typeface="Tahoma" pitchFamily="34" charset="0"/>
              </a:rPr>
            </a:br>
            <a:r>
              <a:rPr lang="en-US" sz="3100" spc="100" dirty="0">
                <a:latin typeface="Tahoma" pitchFamily="34" charset="0"/>
                <a:cs typeface="Tahoma" pitchFamily="34" charset="0"/>
              </a:rPr>
              <a:t>	</a:t>
            </a:r>
            <a:endParaRPr lang="en-US" sz="3100" b="0" spc="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610225"/>
            <a:ext cx="3102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ＭＳ Ｐゴシック" pitchFamily="1" charset="-128"/>
                <a:cs typeface="Tahoma" pitchFamily="34" charset="0"/>
              </a:rPr>
              <a:t>October 8, 2019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3537DCF-D50C-44DA-B414-FE5C86C2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4517136"/>
            <a:ext cx="8600332" cy="1197864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000" spc="100" dirty="0">
                <a:latin typeface="Tahoma" pitchFamily="34" charset="0"/>
              </a:rPr>
              <a:t>Annette Anderson, MA					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spc="100" dirty="0">
                <a:latin typeface="Tahoma" pitchFamily="34" charset="0"/>
              </a:rPr>
              <a:t>IRB Administrator, VA CIRB			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spc="100" dirty="0">
                <a:latin typeface="Tahoma" pitchFamily="34" charset="0"/>
              </a:rPr>
              <a:t>ORPP&amp;E 								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spc="100" dirty="0">
                <a:cs typeface="Calibri"/>
              </a:rPr>
              <a:t>		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EFAB2-FC89-42E5-9800-9D904CE0D3C5}"/>
              </a:ext>
            </a:extLst>
          </p:cNvPr>
          <p:cNvGrpSpPr/>
          <p:nvPr/>
        </p:nvGrpSpPr>
        <p:grpSpPr>
          <a:xfrm>
            <a:off x="5715000" y="457200"/>
            <a:ext cx="2971800" cy="990600"/>
            <a:chOff x="5715000" y="457200"/>
            <a:chExt cx="2971800" cy="990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BFD2D4-02F7-4462-AF77-5D908E65BA21}"/>
                </a:ext>
              </a:extLst>
            </p:cNvPr>
            <p:cNvSpPr/>
            <p:nvPr/>
          </p:nvSpPr>
          <p:spPr>
            <a:xfrm>
              <a:off x="5715000" y="457200"/>
              <a:ext cx="2971800" cy="99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AF4450-9BC9-446C-9E4B-3BC38C1F3E88}"/>
                </a:ext>
              </a:extLst>
            </p:cNvPr>
            <p:cNvSpPr txBox="1"/>
            <p:nvPr/>
          </p:nvSpPr>
          <p:spPr>
            <a:xfrm>
              <a:off x="5770056" y="536489"/>
              <a:ext cx="2688144" cy="83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Dial in: (914) 614-3221</a:t>
              </a:r>
            </a:p>
            <a:p>
              <a:r>
                <a:rPr lang="en-US" sz="1600" dirty="0"/>
                <a:t>Access Code: 998-201-117</a:t>
              </a:r>
            </a:p>
            <a:p>
              <a:r>
                <a:rPr lang="en-US" sz="1600" dirty="0"/>
                <a:t>Slides in “Handout” Tab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49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0637"/>
          </a:xfrm>
        </p:spPr>
        <p:txBody>
          <a:bodyPr/>
          <a:lstStyle/>
          <a:p>
            <a:r>
              <a:rPr lang="en-US" dirty="0"/>
              <a:t> Changes to the MOU in this Revision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1981200"/>
            <a:ext cx="82361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>
              <a:spcBef>
                <a:spcPct val="20000"/>
              </a:spcBef>
              <a:defRPr/>
            </a:pPr>
            <a:r>
              <a:rPr lang="en-US" sz="2800" i="1" spc="100" dirty="0">
                <a:solidFill>
                  <a:srgbClr val="002060"/>
                </a:solidFill>
              </a:rPr>
              <a:t>Two Revised Templates – One includes NPC as signatory and the other does not include NPC for those facilities that don’t have one</a:t>
            </a:r>
          </a:p>
          <a:p>
            <a:pPr marL="4763" indent="-4763">
              <a:spcBef>
                <a:spcPct val="20000"/>
              </a:spcBef>
              <a:defRPr/>
            </a:pPr>
            <a:endParaRPr lang="en-US" sz="2800" i="1" spc="100" dirty="0">
              <a:solidFill>
                <a:srgbClr val="002060"/>
              </a:solidFill>
            </a:endParaRPr>
          </a:p>
          <a:p>
            <a:pPr marL="4763" indent="-4763">
              <a:spcBef>
                <a:spcPct val="20000"/>
              </a:spcBef>
              <a:defRPr/>
            </a:pPr>
            <a:r>
              <a:rPr lang="en-US" sz="2800" i="1" spc="100" dirty="0">
                <a:solidFill>
                  <a:srgbClr val="002060"/>
                </a:solidFill>
              </a:rPr>
              <a:t>ORO has reviewed this updated version of the MOU</a:t>
            </a:r>
          </a:p>
        </p:txBody>
      </p:sp>
    </p:spTree>
    <p:extLst>
      <p:ext uri="{BB962C8B-B14F-4D97-AF65-F5344CB8AC3E}">
        <p14:creationId xmlns:p14="http://schemas.microsoft.com/office/powerpoint/2010/main" val="380054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9CECB99F-0C18-4599-BD9E-78175DE7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Reasons for Update of MOU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950C9FB-3863-4164-8656-736A8C72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revision was done to accomplish the following:</a:t>
            </a:r>
          </a:p>
          <a:p>
            <a:pPr lvl="1"/>
            <a:r>
              <a:rPr lang="en-US" dirty="0"/>
              <a:t>Incorporate the 2018 Common Rule requirements</a:t>
            </a:r>
          </a:p>
          <a:p>
            <a:pPr lvl="1"/>
            <a:r>
              <a:rPr lang="en-US" dirty="0"/>
              <a:t>Incorporate requirements of revised VHA Directives 1200.05 and 1200.01</a:t>
            </a:r>
          </a:p>
          <a:p>
            <a:pPr lvl="1"/>
            <a:r>
              <a:rPr lang="en-US" dirty="0"/>
              <a:t>Update the MOU prior to its renewal cycle which is coming up for many of the sites at the end of this year and early 2020</a:t>
            </a:r>
          </a:p>
          <a:p>
            <a:pPr lvl="1"/>
            <a:r>
              <a:rPr lang="en-US" dirty="0"/>
              <a:t>Include more than one panel of the VA Central IRB under the MOU</a:t>
            </a:r>
          </a:p>
          <a:p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681C62F-3CE4-47CD-8A10-7D410561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Over-arching General Changes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62F6135C-0516-401D-8B05-32170FB5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191000"/>
          </a:xfrm>
        </p:spPr>
        <p:txBody>
          <a:bodyPr/>
          <a:lstStyle/>
          <a:p>
            <a:r>
              <a:rPr lang="en-US" altLang="en-US" sz="2400" dirty="0"/>
              <a:t>Streamlining of MOU – reduced by two pages by deleting provisions that did not need to be there and are better addressed in SOPs</a:t>
            </a:r>
          </a:p>
          <a:p>
            <a:r>
              <a:rPr lang="en-US" altLang="en-US" sz="2400" dirty="0"/>
              <a:t>Updated wording and references to reflect current terminology – such as the use of ISSO instead of ISO, and changed “Handbooks” to “Directives,” etc.</a:t>
            </a:r>
          </a:p>
          <a:p>
            <a:r>
              <a:rPr lang="en-US" altLang="en-US" sz="2400" dirty="0"/>
              <a:t>Clarified provisions that sites had previously indicated were confusing by adding more specificity</a:t>
            </a:r>
          </a:p>
          <a:p>
            <a:r>
              <a:rPr lang="en-US" altLang="en-US" sz="2400" dirty="0"/>
              <a:t>Eliminated as much duplication as possible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4041CB00-ED1A-44DF-85D7-6EBBCC1F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Specific Changes from Previous MOU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26AEA18A-FF99-4F3D-B25E-8B2362122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191000"/>
          </a:xfrm>
        </p:spPr>
        <p:txBody>
          <a:bodyPr/>
          <a:lstStyle/>
          <a:p>
            <a:r>
              <a:rPr lang="en-US" altLang="en-US" sz="2200" dirty="0"/>
              <a:t>Agreement period is now 5 years instead of 3</a:t>
            </a:r>
          </a:p>
          <a:p>
            <a:r>
              <a:rPr lang="en-US" altLang="en-US" sz="2200" dirty="0"/>
              <a:t>Added references to multiple panels of the VA Central IRB</a:t>
            </a:r>
          </a:p>
          <a:p>
            <a:r>
              <a:rPr lang="en-US" altLang="en-US" sz="2200" dirty="0"/>
              <a:t>Indicated that all panels must be added to facility and NPCs FWA (paragraph B6)</a:t>
            </a:r>
            <a:endParaRPr lang="en-US" altLang="en-US" sz="2200" i="1" dirty="0"/>
          </a:p>
          <a:p>
            <a:r>
              <a:rPr lang="en-US" sz="2200" dirty="0"/>
              <a:t>Clarified when the VA Central IRB would charge for reviews and when it would not (paragraph B8)</a:t>
            </a:r>
          </a:p>
          <a:p>
            <a:r>
              <a:rPr lang="en-US" altLang="en-US" sz="2200" dirty="0"/>
              <a:t>Changed frequency of meetings to twice a month with flexibility to cancel meetings for specified reasons (paragraph C6)</a:t>
            </a:r>
          </a:p>
          <a:p>
            <a:endParaRPr lang="en-US" sz="22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B5AE-BCF0-4ED1-876E-0A74B545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Changes to MOU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716B-0D52-465B-8FD0-5A90B94E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Added a provision that the MOU does not guarantee that all studies from a site or study team that meet criteria for review will actually be accepted for review (paragraph C7)</a:t>
            </a:r>
          </a:p>
          <a:p>
            <a:r>
              <a:rPr lang="en-US" sz="2000" dirty="0"/>
              <a:t>Clarified reporting requirements of the site to ORO, OHRP, and the FDA as applicable (paragraphs C13 and D1e)</a:t>
            </a:r>
          </a:p>
          <a:p>
            <a:r>
              <a:rPr lang="en-US" sz="2000" dirty="0"/>
              <a:t>Added that the VA Central IRB will perform limited IRB review for qualified multi-site exempt studies and indicated what this review would entail and possible outcomes (paragraph C14)</a:t>
            </a:r>
          </a:p>
          <a:p>
            <a:r>
              <a:rPr lang="en-US" sz="2000" dirty="0"/>
              <a:t> Added a paragraph on how the VA Central IRB will distribute correspondence (SharePoint site, e-mail or through designated electronic platform (paragraph C15)</a:t>
            </a:r>
          </a:p>
        </p:txBody>
      </p:sp>
    </p:spTree>
    <p:extLst>
      <p:ext uri="{BB962C8B-B14F-4D97-AF65-F5344CB8AC3E}">
        <p14:creationId xmlns:p14="http://schemas.microsoft.com/office/powerpoint/2010/main" val="7167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245F-4F2C-4FDF-BC3F-6F680E86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Changes to MOU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C7B60-5BC4-42ED-936B-4AFCAA2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Clarified routine reporting of RCO audits to the VA Central IRB, as well as reports of apparent serious noncompliance, by adding additional specificity (paragraph D1c)</a:t>
            </a:r>
          </a:p>
          <a:p>
            <a:r>
              <a:rPr lang="en-US" sz="2200" dirty="0"/>
              <a:t>If a facility uses another VA facility’s R&amp;D Committee that facility must ensure the MOU with the overseeing R&amp;D committee references studies approved by the VA Central IRB as an IRB of Record (paragraph D2)</a:t>
            </a:r>
          </a:p>
          <a:p>
            <a:r>
              <a:rPr lang="en-US" sz="2200" dirty="0"/>
              <a:t>Added clarification about when LSI Applications should be submitted (paragraph D4)</a:t>
            </a:r>
          </a:p>
        </p:txBody>
      </p:sp>
    </p:spTree>
    <p:extLst>
      <p:ext uri="{BB962C8B-B14F-4D97-AF65-F5344CB8AC3E}">
        <p14:creationId xmlns:p14="http://schemas.microsoft.com/office/powerpoint/2010/main" val="338533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5AD1-E8A2-4936-A236-6BBFE451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Changes to MOU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D1C2-26C0-4E1C-B33A-14250ED6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Added clarification that the VA Central IRB does not review emergency use or non-emergency/compassionate use requests (paragraph D9)</a:t>
            </a:r>
          </a:p>
          <a:p>
            <a:r>
              <a:rPr lang="en-US" sz="2400" dirty="0"/>
              <a:t>Changed notification requirement for termination from 60 to 90 days (paragraph F2)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While there have been many minor changes over the years, the “bones” of the agreement have remained essentially unchanged.</a:t>
            </a:r>
          </a:p>
        </p:txBody>
      </p:sp>
    </p:spTree>
    <p:extLst>
      <p:ext uri="{BB962C8B-B14F-4D97-AF65-F5344CB8AC3E}">
        <p14:creationId xmlns:p14="http://schemas.microsoft.com/office/powerpoint/2010/main" val="417316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z="3100" spc="100" dirty="0">
                <a:solidFill>
                  <a:prstClr val="black"/>
                </a:solidFill>
              </a:rPr>
              <a:t>Processing MOU for Signature and Adding VA Central IRB Panel #2 to Facility and NPC FWA</a:t>
            </a:r>
          </a:p>
        </p:txBody>
      </p:sp>
    </p:spTree>
    <p:extLst>
      <p:ext uri="{BB962C8B-B14F-4D97-AF65-F5344CB8AC3E}">
        <p14:creationId xmlns:p14="http://schemas.microsoft.com/office/powerpoint/2010/main" val="379591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67BE-9DDA-42A6-BB8A-5EAF3C7E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MOU for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9A22A-7AB3-488F-B98E-AAC23131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process has not changed.</a:t>
            </a:r>
          </a:p>
          <a:p>
            <a:r>
              <a:rPr lang="en-US" sz="2400" dirty="0"/>
              <a:t>The MOU requires the signature of the Medical Center Director and the VISN Director</a:t>
            </a:r>
          </a:p>
          <a:p>
            <a:r>
              <a:rPr lang="en-US" sz="2400" dirty="0"/>
              <a:t>Signature can be electronic</a:t>
            </a:r>
          </a:p>
          <a:p>
            <a:r>
              <a:rPr lang="en-US" sz="2400" dirty="0"/>
              <a:t>Once both signatures are obtained, e-mail to VA Central IRB either at </a:t>
            </a:r>
            <a:r>
              <a:rPr lang="en-US" sz="2400" dirty="0">
                <a:hlinkClick r:id="rId3"/>
              </a:rPr>
              <a:t>vacentralirb@va.gov</a:t>
            </a:r>
            <a:r>
              <a:rPr lang="en-US" sz="2400" dirty="0"/>
              <a:t>, Annette.anderson3@va.gov, or </a:t>
            </a:r>
            <a:r>
              <a:rPr lang="en-US" sz="2400" dirty="0">
                <a:hlinkClick r:id="rId4"/>
              </a:rPr>
              <a:t>Lindseymartin2@va.gov</a:t>
            </a:r>
            <a:endParaRPr lang="en-US" sz="2400" dirty="0"/>
          </a:p>
          <a:p>
            <a:r>
              <a:rPr lang="en-US" sz="2400" dirty="0"/>
              <a:t>VA Central IRB staff will obtain signature of VHACO representative and then e-mail copies of signed documents to ORO and to the facility</a:t>
            </a:r>
          </a:p>
        </p:txBody>
      </p:sp>
    </p:spTree>
    <p:extLst>
      <p:ext uri="{BB962C8B-B14F-4D97-AF65-F5344CB8AC3E}">
        <p14:creationId xmlns:p14="http://schemas.microsoft.com/office/powerpoint/2010/main" val="209828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A23A-757B-4AB7-A435-61522983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of 2</a:t>
            </a:r>
            <a:r>
              <a:rPr lang="en-US" baseline="30000" dirty="0"/>
              <a:t>nd</a:t>
            </a:r>
            <a:r>
              <a:rPr lang="en-US" dirty="0"/>
              <a:t> VA Central IRB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9813-5051-4865-9524-AF8758BB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Once panel is registered, VA Central IRB Administrator will send out registration information to all Local Site Liaisons</a:t>
            </a:r>
          </a:p>
          <a:p>
            <a:r>
              <a:rPr lang="en-US" sz="2400" dirty="0"/>
              <a:t>Liaisons will need to update their FWAs by adding the 2</a:t>
            </a:r>
            <a:r>
              <a:rPr lang="en-US" sz="2400" baseline="30000" dirty="0"/>
              <a:t>nd</a:t>
            </a:r>
            <a:r>
              <a:rPr lang="en-US" sz="2400" dirty="0"/>
              <a:t> panel as an additional IRB of Record</a:t>
            </a:r>
          </a:p>
          <a:p>
            <a:r>
              <a:rPr lang="en-US" sz="2400" dirty="0"/>
              <a:t>Follow normal process for updating FWAs as described at </a:t>
            </a:r>
            <a:r>
              <a:rPr lang="en-US" sz="2400" dirty="0">
                <a:hlinkClick r:id="rId3"/>
              </a:rPr>
              <a:t>www.va.gov/oro/fwa.asp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VA requires all IRBs used by a VA facility to be designated on the FWA, which is a stricter requirement than OHRP.  Questions may be sent to </a:t>
            </a:r>
            <a:r>
              <a:rPr lang="en-US" sz="2400" dirty="0">
                <a:solidFill>
                  <a:srgbClr val="FF0000"/>
                </a:solidFill>
                <a:hlinkClick r:id="rId4"/>
              </a:rPr>
              <a:t>OROFWA@va.gov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2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970"/>
            <a:ext cx="8229600" cy="4324193"/>
          </a:xfrm>
        </p:spPr>
        <p:txBody>
          <a:bodyPr/>
          <a:lstStyle/>
          <a:p>
            <a:r>
              <a:rPr lang="en-US" dirty="0"/>
              <a:t>General overview of the VA Central IRB</a:t>
            </a:r>
          </a:p>
          <a:p>
            <a:r>
              <a:rPr lang="en-US" dirty="0"/>
              <a:t>Changes to the MOU</a:t>
            </a:r>
          </a:p>
          <a:p>
            <a:r>
              <a:rPr lang="en-US" dirty="0"/>
              <a:t>Coordination and approval process for MOU</a:t>
            </a:r>
          </a:p>
          <a:p>
            <a:r>
              <a:rPr lang="en-US" dirty="0"/>
              <a:t>Process for updating FWA to add 2</a:t>
            </a:r>
            <a:r>
              <a:rPr lang="en-US" baseline="30000" dirty="0"/>
              <a:t>nd</a:t>
            </a:r>
            <a:r>
              <a:rPr lang="en-US" dirty="0"/>
              <a:t> VA Central IRB panel as an IRB of record</a:t>
            </a:r>
          </a:p>
          <a:p>
            <a:r>
              <a:rPr lang="en-US" dirty="0"/>
              <a:t>Facility Liaison Responsibilities</a:t>
            </a:r>
          </a:p>
          <a:p>
            <a:r>
              <a:rPr lang="en-US" dirty="0"/>
              <a:t>VA Central IRB SharePoint Site Profile</a:t>
            </a:r>
          </a:p>
          <a:p>
            <a:r>
              <a:rPr lang="en-US" dirty="0"/>
              <a:t>Availability of site-specific reports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211BE-5ECE-48B1-AD5A-A8EDCB2E9253}"/>
              </a:ext>
            </a:extLst>
          </p:cNvPr>
          <p:cNvGrpSpPr/>
          <p:nvPr/>
        </p:nvGrpSpPr>
        <p:grpSpPr>
          <a:xfrm>
            <a:off x="5715000" y="457200"/>
            <a:ext cx="2971800" cy="990600"/>
            <a:chOff x="5715000" y="457200"/>
            <a:chExt cx="2971800" cy="990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C135588-149D-4C10-8F7B-C29251B07A39}"/>
                </a:ext>
              </a:extLst>
            </p:cNvPr>
            <p:cNvSpPr/>
            <p:nvPr/>
          </p:nvSpPr>
          <p:spPr>
            <a:xfrm>
              <a:off x="5715000" y="457200"/>
              <a:ext cx="2971800" cy="99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89BA30-F1CD-47DD-A1DE-19F73FD8A1B2}"/>
                </a:ext>
              </a:extLst>
            </p:cNvPr>
            <p:cNvSpPr txBox="1"/>
            <p:nvPr/>
          </p:nvSpPr>
          <p:spPr>
            <a:xfrm>
              <a:off x="5770056" y="536489"/>
              <a:ext cx="2688144" cy="83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Dial in: (914) 614-3221</a:t>
              </a:r>
            </a:p>
            <a:p>
              <a:r>
                <a:rPr lang="en-US" sz="1600" dirty="0"/>
                <a:t>Access Code: 998-201-117</a:t>
              </a:r>
            </a:p>
            <a:p>
              <a:r>
                <a:rPr lang="en-US" sz="1600" dirty="0"/>
                <a:t>Slides in “Handout” Tab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69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A23A-757B-4AB7-A435-61522983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Signatory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9813-5051-4865-9524-AF8758BB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000" dirty="0"/>
              <a:t>When either the Medical Center Director or the NPC IO changes, facilities must update their FWAs and submit VA Central IRB Form 143, Amendment to Memorandum of Understanding (MOU) to </a:t>
            </a:r>
            <a:r>
              <a:rPr lang="en-US" sz="2000" dirty="0">
                <a:hlinkClick r:id="rId3"/>
              </a:rPr>
              <a:t>Lindsey.martin2@va.gov</a:t>
            </a:r>
            <a:r>
              <a:rPr lang="en-US" sz="2000" dirty="0"/>
              <a:t> or to </a:t>
            </a:r>
            <a:r>
              <a:rPr lang="en-US" sz="2000" dirty="0">
                <a:hlinkClick r:id="rId4"/>
              </a:rPr>
              <a:t>vacentralirb@va.gov</a:t>
            </a:r>
            <a:r>
              <a:rPr lang="en-US" sz="2000" dirty="0"/>
              <a:t>.  VA facilities are also still required to complete the VA Addendum to the FWA.</a:t>
            </a:r>
          </a:p>
          <a:p>
            <a:r>
              <a:rPr lang="en-US" sz="2000" dirty="0"/>
              <a:t>VA Central IRB staff will update the VA Central IRB database with the change and also send a copy to ORO</a:t>
            </a:r>
          </a:p>
          <a:p>
            <a:r>
              <a:rPr lang="en-US" sz="2000" dirty="0"/>
              <a:t>VA Central IRB receives a notice from OHRP when there is a change in facility FWAs for which it serves as an IRB of record; if a Medical Center Director or NPC IO changes, VA Central IRB staff will ask the site to submit an amendment if one has not already been received.</a:t>
            </a:r>
          </a:p>
          <a:p>
            <a:r>
              <a:rPr lang="en-US" sz="2000" dirty="0"/>
              <a:t>Submission of VA Central IRB Form 143 is not required if the FWA change does not involve a change in either IO</a:t>
            </a:r>
          </a:p>
        </p:txBody>
      </p:sp>
    </p:spTree>
    <p:extLst>
      <p:ext uri="{BB962C8B-B14F-4D97-AF65-F5344CB8AC3E}">
        <p14:creationId xmlns:p14="http://schemas.microsoft.com/office/powerpoint/2010/main" val="134704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z="3100" spc="100" dirty="0">
                <a:solidFill>
                  <a:prstClr val="black"/>
                </a:solidFill>
              </a:rPr>
              <a:t>VA Central IRB Local Site Liaison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787824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A23A-757B-4AB7-A435-61522983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Key Function!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9813-5051-4865-9524-AF8758BB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VA Central IRB Local Site Liaisons serve as the main point of contact at their sites for the VA Central IRB and they are appointed by each Medical Center Director</a:t>
            </a:r>
          </a:p>
          <a:p>
            <a:r>
              <a:rPr lang="en-US" sz="2200" dirty="0"/>
              <a:t>Local Site Liaisons are copied on all determination letters for studies in which the site will be/is a participating site</a:t>
            </a:r>
          </a:p>
          <a:p>
            <a:r>
              <a:rPr lang="en-US" sz="2200" dirty="0"/>
              <a:t>Updated VA Central IRB Local Site Liaison handout contains specific responsibilities, to include a section Site Designee responsibilities (Liaison and Designee can be the same person)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We appreciate and value the site liaisons and local RCOs as they are often our “eyes and ears” regarding what is going on at a site for a particular study</a:t>
            </a:r>
          </a:p>
        </p:txBody>
      </p:sp>
    </p:spTree>
    <p:extLst>
      <p:ext uri="{BB962C8B-B14F-4D97-AF65-F5344CB8AC3E}">
        <p14:creationId xmlns:p14="http://schemas.microsoft.com/office/powerpoint/2010/main" val="11894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715C-04B1-4F34-BACD-34D15985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Communication is a Two-way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974B-3980-45BB-B791-730B70D0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order to ensure the VA Central IRB communicates with the appropriate personnel at the site, it needs to be kept informed of changes in local site personnel.</a:t>
            </a:r>
          </a:p>
          <a:p>
            <a:r>
              <a:rPr lang="en-US" sz="2000" dirty="0"/>
              <a:t>This includes contact information for the VA facility and NPC IOs, Local Site Liaisons, R&amp;D Committee Coordinators, Site Designees, and RCOs.</a:t>
            </a:r>
          </a:p>
          <a:p>
            <a:r>
              <a:rPr lang="en-US" sz="2000" dirty="0"/>
              <a:t>Also routinely track ACOS/R&amp;D, AO, and local IRB Administrator(s) contact information</a:t>
            </a:r>
          </a:p>
          <a:p>
            <a:r>
              <a:rPr lang="en-US" sz="2000" dirty="0"/>
              <a:t>Annual call for local contact updates sent to Local Site Liaisons in late spring; will be instituting quarterly reminders to keep VA Central IRB informed of changes in site personnel</a:t>
            </a:r>
          </a:p>
        </p:txBody>
      </p:sp>
    </p:spTree>
    <p:extLst>
      <p:ext uri="{BB962C8B-B14F-4D97-AF65-F5344CB8AC3E}">
        <p14:creationId xmlns:p14="http://schemas.microsoft.com/office/powerpoint/2010/main" val="866494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z="3100" spc="100" dirty="0">
                <a:solidFill>
                  <a:prstClr val="black"/>
                </a:solidFill>
              </a:rPr>
              <a:t>VA Central IRB SharePoint Site and Availability of Site-specific reports</a:t>
            </a:r>
          </a:p>
        </p:txBody>
      </p:sp>
    </p:spTree>
    <p:extLst>
      <p:ext uri="{BB962C8B-B14F-4D97-AF65-F5344CB8AC3E}">
        <p14:creationId xmlns:p14="http://schemas.microsoft.com/office/powerpoint/2010/main" val="406268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A23A-757B-4AB7-A435-61522983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Access at the Local Site?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9813-5051-4865-9524-AF8758BB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Once a site is identified as potentially participating in a study, the VA Central IRB Manager requests that access to that study folder be given to both study team members and local site staff as follow:</a:t>
            </a:r>
          </a:p>
          <a:p>
            <a:pPr lvl="1"/>
            <a:r>
              <a:rPr lang="en-US" sz="2000" dirty="0"/>
              <a:t>Local Site Liaison (Primary and Secondary)</a:t>
            </a:r>
          </a:p>
          <a:p>
            <a:pPr lvl="1"/>
            <a:r>
              <a:rPr lang="en-US" sz="2000" dirty="0"/>
              <a:t>R&amp;D Committee Coordinators</a:t>
            </a:r>
          </a:p>
          <a:p>
            <a:pPr lvl="1"/>
            <a:r>
              <a:rPr lang="en-US" sz="2000" dirty="0"/>
              <a:t>RCOs</a:t>
            </a:r>
          </a:p>
          <a:p>
            <a:pPr lvl="1"/>
            <a:r>
              <a:rPr lang="en-US" sz="2000" dirty="0"/>
              <a:t>Site Designees</a:t>
            </a:r>
          </a:p>
          <a:p>
            <a:pPr lvl="1"/>
            <a:r>
              <a:rPr lang="en-US" sz="2000" dirty="0"/>
              <a:t>Coordinating Center Managers if applicable</a:t>
            </a:r>
          </a:p>
          <a:p>
            <a:r>
              <a:rPr lang="en-US" sz="2000" dirty="0"/>
              <a:t>Liaisons and CSP Mangers also copied on acknowledgment letters for new studies</a:t>
            </a:r>
          </a:p>
        </p:txBody>
      </p:sp>
    </p:spTree>
    <p:extLst>
      <p:ext uri="{BB962C8B-B14F-4D97-AF65-F5344CB8AC3E}">
        <p14:creationId xmlns:p14="http://schemas.microsoft.com/office/powerpoint/2010/main" val="316786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A1A16-F91E-4D85-B614-8C33789B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609216"/>
            <a:ext cx="8178799" cy="36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5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5BD5C-CFF2-43E6-8D12-BF980578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9" y="964734"/>
            <a:ext cx="8187741" cy="33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61C05-92EC-44C1-BE9B-8CF1FC5B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0" y="662730"/>
            <a:ext cx="8272540" cy="38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55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BFD9-DA73-4814-AB60-8CC92A8B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Site-specific Reports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9992-A289-494F-9570-659CB5DBA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400" dirty="0"/>
              <a:t>The VA Central IRB can make available the following reports to sites upon request:</a:t>
            </a:r>
          </a:p>
          <a:p>
            <a:pPr lvl="1"/>
            <a:r>
              <a:rPr lang="en-US" sz="2000" dirty="0"/>
              <a:t>List of PI/SC studies active at site</a:t>
            </a:r>
          </a:p>
          <a:p>
            <a:pPr lvl="1"/>
            <a:r>
              <a:rPr lang="en-US" sz="2000" dirty="0"/>
              <a:t>List of LSI studies active at site</a:t>
            </a:r>
          </a:p>
          <a:p>
            <a:pPr lvl="1"/>
            <a:r>
              <a:rPr lang="en-US" sz="2000" dirty="0"/>
              <a:t>List of studies by funding sources at site (both PI and LSI)</a:t>
            </a:r>
          </a:p>
          <a:p>
            <a:pPr lvl="1"/>
            <a:r>
              <a:rPr lang="en-US" sz="2000" dirty="0"/>
              <a:t>List of SAEs and protocol deviations on a particular study by site</a:t>
            </a:r>
          </a:p>
          <a:p>
            <a:pPr lvl="1"/>
            <a:r>
              <a:rPr lang="en-US" sz="2000" dirty="0"/>
              <a:t>Other reports might be available upon request</a:t>
            </a:r>
          </a:p>
          <a:p>
            <a:r>
              <a:rPr lang="en-US" sz="2400" dirty="0"/>
              <a:t>If you need one of these reports, you can either contact the VA Central IRB Manager for the study or myself, call our toll-free line, or send an e-mail to our general e-mail address</a:t>
            </a:r>
          </a:p>
        </p:txBody>
      </p:sp>
    </p:spTree>
    <p:extLst>
      <p:ext uri="{BB962C8B-B14F-4D97-AF65-F5344CB8AC3E}">
        <p14:creationId xmlns:p14="http://schemas.microsoft.com/office/powerpoint/2010/main" val="423554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pc="100" dirty="0">
                <a:solidFill>
                  <a:prstClr val="black"/>
                </a:solidFill>
              </a:rPr>
              <a:t>General Overview of the VA Central IRB	</a:t>
            </a:r>
            <a:endParaRPr lang="en-US" sz="3100" spc="1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0F5313-93F9-4F89-BF12-9D680C0A362B}"/>
              </a:ext>
            </a:extLst>
          </p:cNvPr>
          <p:cNvGrpSpPr/>
          <p:nvPr/>
        </p:nvGrpSpPr>
        <p:grpSpPr>
          <a:xfrm>
            <a:off x="5715000" y="457200"/>
            <a:ext cx="2971800" cy="990600"/>
            <a:chOff x="5715000" y="457200"/>
            <a:chExt cx="2971800" cy="9906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7C19725-495C-42E6-8580-6EC9E910E439}"/>
                </a:ext>
              </a:extLst>
            </p:cNvPr>
            <p:cNvSpPr/>
            <p:nvPr/>
          </p:nvSpPr>
          <p:spPr>
            <a:xfrm>
              <a:off x="5715000" y="457200"/>
              <a:ext cx="2971800" cy="990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5E78FA-8848-431F-8B88-C5C0710BCEAF}"/>
                </a:ext>
              </a:extLst>
            </p:cNvPr>
            <p:cNvSpPr txBox="1"/>
            <p:nvPr/>
          </p:nvSpPr>
          <p:spPr>
            <a:xfrm>
              <a:off x="5770056" y="536489"/>
              <a:ext cx="2688144" cy="83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Dial in: (914) 614-3221</a:t>
              </a:r>
            </a:p>
            <a:p>
              <a:r>
                <a:rPr lang="en-US" sz="1600" dirty="0"/>
                <a:t>Access Code: 998-201-117</a:t>
              </a:r>
            </a:p>
            <a:p>
              <a:r>
                <a:rPr lang="en-US" sz="1600" dirty="0"/>
                <a:t>Slides in “Handout” Tab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634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6AC03E-14EC-469B-9290-2720DA28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3" y="788565"/>
            <a:ext cx="8425954" cy="33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3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3AE6-C895-4792-B32E-2245C85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SharePoint Site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74125-02DB-48AC-A8C7-2F45E1FD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Our SharePoint site has been moved to the cloud!</a:t>
            </a:r>
          </a:p>
          <a:p>
            <a:r>
              <a:rPr lang="en-US" sz="2400" dirty="0"/>
              <a:t>Undergoing two week user validation that will end Oct 15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Old site is still active but will become read only after user testing is complete and users will be re-directed to the new site for a period of approximately 30 days</a:t>
            </a:r>
          </a:p>
          <a:p>
            <a:r>
              <a:rPr lang="en-US" sz="2400" dirty="0"/>
              <a:t>All access permissions should transfer but there will be different links</a:t>
            </a:r>
          </a:p>
          <a:p>
            <a:r>
              <a:rPr lang="en-US" sz="2400" dirty="0"/>
              <a:t>We will send out an e-mail with the new link to site liaisons, RCOs, and R&amp;D Coordinators when new site is active</a:t>
            </a:r>
          </a:p>
        </p:txBody>
      </p:sp>
    </p:spTree>
    <p:extLst>
      <p:ext uri="{BB962C8B-B14F-4D97-AF65-F5344CB8AC3E}">
        <p14:creationId xmlns:p14="http://schemas.microsoft.com/office/powerpoint/2010/main" val="159764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E761-DAFC-42C7-8B1F-BDD06CE3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23871D-CE47-486F-BCC6-C79DE6BC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Annette Anderson, MS							FWA POC:  Priscilla Craig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IRB Administrator, VA Central IRB					Health Science Specialist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Office of Research Protections, Policy, and Education	Policy and Education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Office of Research and Development				Office of Research Oversight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Washington, DC								Washington, DC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hlinkClick r:id="rId3"/>
              </a:rPr>
              <a:t>Annette.Anderson3@va.gov</a:t>
            </a:r>
            <a:r>
              <a:rPr lang="en-US" sz="1600" dirty="0"/>
              <a:t>						</a:t>
            </a:r>
            <a:r>
              <a:rPr lang="en-US" sz="1600" dirty="0">
                <a:hlinkClick r:id="rId4"/>
              </a:rPr>
              <a:t>Priscilla.Craig@va.gov</a:t>
            </a: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E-mail:  </a:t>
            </a:r>
            <a:r>
              <a:rPr lang="en-US" sz="1600" dirty="0">
                <a:hlinkClick r:id="rId5"/>
              </a:rPr>
              <a:t>va.central.irb@va.gov</a:t>
            </a:r>
            <a:endParaRPr lang="en-US" sz="16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Toll Free Number:  877-254-3130</a:t>
            </a:r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Website:  </a:t>
            </a:r>
            <a:r>
              <a:rPr lang="en-US" sz="1600" dirty="0">
                <a:hlinkClick r:id="rId6"/>
              </a:rPr>
              <a:t>http://www.research.va.gov/vacentralirb/default.cfm</a:t>
            </a:r>
            <a:endParaRPr lang="en-US" sz="1600" dirty="0"/>
          </a:p>
          <a:p>
            <a:pPr>
              <a:spcAft>
                <a:spcPts val="0"/>
              </a:spcAft>
              <a:buNone/>
            </a:pPr>
            <a:endParaRPr lang="en-US" sz="1600" dirty="0"/>
          </a:p>
          <a:p>
            <a:pPr>
              <a:spcAft>
                <a:spcPts val="0"/>
              </a:spcAft>
              <a:buNone/>
            </a:pPr>
            <a:r>
              <a:rPr lang="en-US" sz="1600" i="1" dirty="0"/>
              <a:t>VA Central IRB Co-Chairs</a:t>
            </a:r>
          </a:p>
          <a:p>
            <a:pPr>
              <a:spcAft>
                <a:spcPts val="0"/>
              </a:spcAft>
              <a:buNone/>
            </a:pPr>
            <a:endParaRPr lang="en-US" sz="1600" i="1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Fred Hendler, MD, PhD		Stephen Bartlett, RPh, MSPH		</a:t>
            </a:r>
            <a:endParaRPr lang="en-US" sz="1600" dirty="0">
              <a:highlight>
                <a:srgbClr val="FFFF00"/>
              </a:highlight>
            </a:endParaRPr>
          </a:p>
          <a:p>
            <a:pPr>
              <a:spcAft>
                <a:spcPts val="0"/>
              </a:spcAft>
              <a:buNone/>
            </a:pPr>
            <a:r>
              <a:rPr lang="en-US" sz="1600" dirty="0">
                <a:hlinkClick r:id="rId7"/>
              </a:rPr>
              <a:t>Fred.hendler@va.gov</a:t>
            </a:r>
            <a:r>
              <a:rPr lang="en-US" sz="1600" dirty="0"/>
              <a:t>           	</a:t>
            </a:r>
            <a:r>
              <a:rPr lang="en-US" sz="1600" dirty="0">
                <a:hlinkClick r:id="rId8"/>
              </a:rPr>
              <a:t>Stephen.bartlett2@va.gov</a:t>
            </a:r>
            <a:endParaRPr lang="en-US" sz="16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502-287-4000 ext. 55131        702-857-5709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4161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Central IRB Managers and Other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668162"/>
            <a:ext cx="8229600" cy="445800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i="1" dirty="0"/>
              <a:t>Current VA Central IRB Managers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Hector Ramirez		202-443-5656		</a:t>
            </a:r>
            <a:r>
              <a:rPr lang="en-US" sz="1800" dirty="0">
                <a:hlinkClick r:id="rId3"/>
              </a:rPr>
              <a:t>hector.ramirez@va.gov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Christie O’Brien		202-443-5660		</a:t>
            </a:r>
            <a:r>
              <a:rPr lang="en-US" sz="1800" dirty="0">
                <a:hlinkClick r:id="rId4"/>
              </a:rPr>
              <a:t>christie.obrien@va.gov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Kendra Clarke		202-443-5677		</a:t>
            </a:r>
            <a:r>
              <a:rPr lang="en-US" sz="1800" dirty="0">
                <a:hlinkClick r:id="rId5"/>
              </a:rPr>
              <a:t>kendra.clarke@va.gov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Michele McGee		202-443-5651		</a:t>
            </a:r>
            <a:r>
              <a:rPr lang="en-US" sz="1800" dirty="0">
                <a:hlinkClick r:id="rId6"/>
              </a:rPr>
              <a:t>michele.mcgee@va.gov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Mary Eckart			Remote				</a:t>
            </a:r>
            <a:r>
              <a:rPr lang="en-US" sz="1800" dirty="0">
                <a:hlinkClick r:id="rId7"/>
              </a:rPr>
              <a:t>mary.eckart@va.gov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Rishima Weston		202-443-5642		</a:t>
            </a:r>
            <a:r>
              <a:rPr lang="en-US" sz="1800" dirty="0">
                <a:hlinkClick r:id="rId8"/>
              </a:rPr>
              <a:t>rishima.weston@va.gov</a:t>
            </a:r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SharePoint , ACCESS, MOUs, and  Reportable Event Reporting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Lindsey Martin		202-443-5653		</a:t>
            </a:r>
            <a:r>
              <a:rPr lang="en-US" sz="1800" dirty="0">
                <a:hlinkClick r:id="rId9"/>
              </a:rPr>
              <a:t>lindsey.martin2@va.gov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Erica Aulik	</a:t>
            </a:r>
            <a:r>
              <a:rPr lang="en-US" sz="1800" i="1" dirty="0"/>
              <a:t>		Remote				</a:t>
            </a:r>
            <a:r>
              <a:rPr lang="en-US" sz="1800" dirty="0">
                <a:hlinkClick r:id="rId10"/>
              </a:rPr>
              <a:t>erica.aulik@va.gov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Pauline Cilladi-Rehrer	202-443-5607		</a:t>
            </a:r>
            <a:r>
              <a:rPr lang="en-US" sz="1800" dirty="0">
                <a:hlinkClick r:id="rId11"/>
              </a:rPr>
              <a:t>pauline.cilladi-rehrer@va.gov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Angie Foster			202-443-5822		</a:t>
            </a:r>
            <a:r>
              <a:rPr lang="en-US" sz="1800" dirty="0">
                <a:hlinkClick r:id="rId12"/>
              </a:rPr>
              <a:t>angela.foster@va.gov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507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8880" y="3178162"/>
            <a:ext cx="8236160" cy="13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bg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marL="4763" indent="-4763" algn="ctr">
              <a:spcBef>
                <a:spcPct val="20000"/>
              </a:spcBef>
              <a:defRPr/>
            </a:pPr>
            <a:r>
              <a:rPr lang="en-US" spc="100">
                <a:solidFill>
                  <a:prstClr val="black"/>
                </a:solidFill>
              </a:rPr>
              <a:t>Questions?</a:t>
            </a:r>
            <a:r>
              <a:rPr lang="en-US" spc="100" dirty="0">
                <a:solidFill>
                  <a:prstClr val="black"/>
                </a:solidFill>
              </a:rPr>
              <a:t>	</a:t>
            </a:r>
            <a:endParaRPr lang="en-US" sz="3100" spc="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7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E7886C9B-86CC-4EBB-A668-38A4EB97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Background and Current Status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72E5C5EC-262B-4479-B48B-CCD71A22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43545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200" dirty="0"/>
              <a:t>Established as part of the VHA Central Office Human Research Protection Program (HRPP) in 2008</a:t>
            </a:r>
          </a:p>
          <a:p>
            <a:pPr>
              <a:spcAft>
                <a:spcPts val="600"/>
              </a:spcAft>
            </a:pPr>
            <a:r>
              <a:rPr lang="en-US" altLang="en-US" sz="2200" dirty="0"/>
              <a:t>Institutional Official (IO) is Under Secretary of Health for Discovery, Education, and Affiliate Networks (DEAN) and Human Protections Administrator (HPA) is Director, ORPP&amp;E</a:t>
            </a:r>
          </a:p>
          <a:p>
            <a:pPr>
              <a:spcAft>
                <a:spcPts val="600"/>
              </a:spcAft>
            </a:pPr>
            <a:r>
              <a:rPr lang="en-US" altLang="en-US" sz="2200" dirty="0"/>
              <a:t>First study reviewed in </a:t>
            </a:r>
            <a:r>
              <a:rPr lang="en-US" altLang="en-US" sz="2200" b="1" dirty="0"/>
              <a:t>August 2008 </a:t>
            </a:r>
            <a:r>
              <a:rPr lang="en-US" altLang="en-US" sz="2200" dirty="0"/>
              <a:t>and approved in </a:t>
            </a:r>
            <a:r>
              <a:rPr lang="en-US" altLang="en-US" sz="2200" b="1" dirty="0"/>
              <a:t>October 2008</a:t>
            </a:r>
          </a:p>
          <a:p>
            <a:r>
              <a:rPr lang="en-US" altLang="en-US" sz="2200" dirty="0"/>
              <a:t>As of </a:t>
            </a:r>
            <a:r>
              <a:rPr lang="en-US" altLang="en-US" sz="2200" b="1" dirty="0"/>
              <a:t>September 30, 2019</a:t>
            </a:r>
            <a:r>
              <a:rPr lang="en-US" altLang="en-US" sz="2200" dirty="0"/>
              <a:t>, the VA Central IRB is overseeing or is in the process of reviewing a total of </a:t>
            </a:r>
            <a:r>
              <a:rPr lang="en-US" altLang="en-US" sz="2200" b="1" dirty="0"/>
              <a:t>248</a:t>
            </a:r>
            <a:r>
              <a:rPr lang="en-US" altLang="en-US" sz="2200" dirty="0"/>
              <a:t> multi-site studies involving a little over </a:t>
            </a:r>
            <a:r>
              <a:rPr lang="en-US" altLang="en-US" sz="2200" b="1" dirty="0"/>
              <a:t>1,693</a:t>
            </a:r>
            <a:r>
              <a:rPr lang="en-US" altLang="en-US" sz="2200" dirty="0"/>
              <a:t> sites</a:t>
            </a:r>
          </a:p>
          <a:p>
            <a:r>
              <a:rPr lang="en-US" altLang="en-US" sz="2200" dirty="0"/>
              <a:t>Reviews funded, multi-site studies as IRB of record for participating VA sites</a:t>
            </a:r>
          </a:p>
          <a:p>
            <a:endParaRPr lang="en-US" altLang="en-US" b="1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 Facility Requirements to Use the VA Central IRB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Local VA Facilities must:</a:t>
            </a:r>
          </a:p>
          <a:p>
            <a:r>
              <a:rPr lang="en-US" sz="2400" dirty="0"/>
              <a:t>Amend Facility Federalwide Assurance to list the VA Central IRB as an IRB of Record; affiliated NPCs must amend FWAs as well</a:t>
            </a:r>
          </a:p>
          <a:p>
            <a:r>
              <a:rPr lang="en-US" sz="2400" dirty="0"/>
              <a:t>Enter into a Memorandum of Understanding (MOU) with the VHA Central Office and affiliated NPC if applicable</a:t>
            </a:r>
          </a:p>
          <a:p>
            <a:r>
              <a:rPr lang="en-US" sz="2400" dirty="0"/>
              <a:t>Develop Standard Operating Procedures (SOPs) for using the VA Central IRB as an IRB of Record</a:t>
            </a:r>
          </a:p>
          <a:p>
            <a:pPr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Note:  Most facilities (108) have already completed this step.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FB56FF6-7469-4FA1-839F-621F9786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Memorandum of Understanding (MOU)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A1B4C7D1-5B2C-43D1-A943-70D9070A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400" dirty="0"/>
              <a:t>Spells out the respective authorities, roles, and responsibilities of the VHA Central Office HRPP, the VA Central IRB, the local VA facility, and the affiliated NPC if applicable</a:t>
            </a:r>
          </a:p>
          <a:p>
            <a:r>
              <a:rPr lang="en-US" sz="2400" dirty="0"/>
              <a:t>VA facilities that do not use the VA Central IRB will not be able to participate in studies reviewed by the VA Central IRB</a:t>
            </a:r>
          </a:p>
          <a:p>
            <a:r>
              <a:rPr lang="en-US" sz="2400" dirty="0"/>
              <a:t>Requires local VA Facility Medical Director to appoint local site representatives to 1) serve as a liaison to the VA Central IRB and 2) serve as designee to review VA Central IRB initial determination on new studies and provide any local comments</a:t>
            </a:r>
          </a:p>
          <a:p>
            <a:pPr marL="0" indent="0"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CEFEF228-BEF0-4698-B1F3-17C3F6C4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Local and Other Oversight of the VA CIRB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19533274-EB54-40EB-874F-9268F1EA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191000"/>
          </a:xfrm>
        </p:spPr>
        <p:txBody>
          <a:bodyPr/>
          <a:lstStyle/>
          <a:p>
            <a:r>
              <a:rPr lang="en-US" altLang="en-US" sz="2400" dirty="0"/>
              <a:t>VA Central IRB is an external committee to the local site and an internal VA IRB</a:t>
            </a:r>
          </a:p>
          <a:p>
            <a:r>
              <a:rPr lang="en-US" altLang="en-US" sz="2400" dirty="0"/>
              <a:t>No longer a subcommittee of the R&amp;D Committee</a:t>
            </a:r>
          </a:p>
          <a:p>
            <a:r>
              <a:rPr lang="en-US" altLang="en-US" sz="2400" dirty="0"/>
              <a:t>Annual HRPP report, unredacted copies of meeting minutes, and determination letters still provided to sites </a:t>
            </a:r>
          </a:p>
          <a:p>
            <a:r>
              <a:rPr lang="en-US" altLang="en-US" sz="2400" dirty="0"/>
              <a:t>Local site comment period and Local Site Liaisons</a:t>
            </a:r>
          </a:p>
          <a:p>
            <a:r>
              <a:rPr lang="en-US" altLang="en-US" sz="2400" dirty="0"/>
              <a:t>Local Research Compliance Officers</a:t>
            </a:r>
          </a:p>
          <a:p>
            <a:r>
              <a:rPr lang="en-US" altLang="en-US" sz="2400" dirty="0"/>
              <a:t>VHA Office of Research Oversight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D75BF58D-B3E7-4419-A99D-216E9A2D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altLang="en-US" sz="2200" dirty="0"/>
              <a:t>14 voting members from across the country comprised of:</a:t>
            </a:r>
          </a:p>
          <a:p>
            <a:pPr lvl="1"/>
            <a:r>
              <a:rPr lang="en-US" altLang="en-US" sz="2000" dirty="0"/>
              <a:t>2 VA Central IRB Co-Chairs (1 MD and 1 Research Pharmacist)</a:t>
            </a:r>
          </a:p>
          <a:p>
            <a:pPr lvl="1"/>
            <a:r>
              <a:rPr lang="en-US" altLang="en-US" sz="2000" dirty="0"/>
              <a:t>10 additional scientists (7 MDs and 3 PhDs)</a:t>
            </a:r>
          </a:p>
          <a:p>
            <a:pPr lvl="1"/>
            <a:r>
              <a:rPr lang="en-US" altLang="en-US" sz="2000" dirty="0"/>
              <a:t>1 non-affiliated non-scientist and 1 affiliated non-scientist </a:t>
            </a:r>
          </a:p>
          <a:p>
            <a:r>
              <a:rPr lang="en-US" altLang="en-US" sz="2200" dirty="0">
                <a:solidFill>
                  <a:srgbClr val="000000"/>
                </a:solidFill>
              </a:rPr>
              <a:t>4 nonvoting members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VHA National Center for Ethics in Health Care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VHA Office of General Counsel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VHA Privacy Office (with 1 alternate)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Information Systems Security Office (with 1 alternate)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Meets twice a month via teleconference (2 meetings a year in person</a:t>
            </a:r>
          </a:p>
          <a:p>
            <a:pPr lvl="1"/>
            <a:endParaRPr lang="en-US" altLang="en-US" dirty="0"/>
          </a:p>
        </p:txBody>
      </p:sp>
      <p:sp>
        <p:nvSpPr>
          <p:cNvPr id="51203" name="Title 2">
            <a:extLst>
              <a:ext uri="{FF2B5EF4-FFF2-40B4-BE49-F238E27FC236}">
                <a16:creationId xmlns:a16="http://schemas.microsoft.com/office/drawing/2014/main" id="{C98A15AB-0DF8-41D3-B6EC-18B50F49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 CIRB  Composition and Meeting Schedule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8DA7-49E5-4E57-A3AA-B394BE23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Big Structural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55E4-DCCF-4CF3-9C85-69A4B57DF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2400" dirty="0"/>
              <a:t>The VA Central IRB will be adding a </a:t>
            </a:r>
            <a:r>
              <a:rPr lang="en-US" sz="2400" dirty="0">
                <a:solidFill>
                  <a:srgbClr val="FF0000"/>
                </a:solidFill>
              </a:rPr>
              <a:t>second panel </a:t>
            </a:r>
            <a:r>
              <a:rPr lang="en-US" sz="2400" dirty="0"/>
              <a:t>with the first meeting scheduled for early November 2019</a:t>
            </a:r>
          </a:p>
          <a:p>
            <a:r>
              <a:rPr lang="en-US" sz="2400" dirty="0"/>
              <a:t>Composed of some members of current panel plus some new members and two new Co-Chairs</a:t>
            </a:r>
          </a:p>
          <a:p>
            <a:r>
              <a:rPr lang="en-US" sz="2400" dirty="0"/>
              <a:t>Same meeting schedule and will use same policies and procedures – should be fairly transparent to local sites and study teams</a:t>
            </a:r>
          </a:p>
          <a:p>
            <a:r>
              <a:rPr lang="en-US" sz="2400" dirty="0"/>
              <a:t>Supported by current admin staff</a:t>
            </a:r>
          </a:p>
          <a:p>
            <a:r>
              <a:rPr lang="en-US" sz="2400" dirty="0"/>
              <a:t>More panels may be added depending upon future workload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Each panel will be leaner (but not meaner!)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075958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20675</TotalTime>
  <Words>2254</Words>
  <Application>Microsoft Office PowerPoint</Application>
  <PresentationFormat>On-screen Show (4:3)</PresentationFormat>
  <Paragraphs>227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Tahoma</vt:lpstr>
      <vt:lpstr>PPT_VHA_Template</vt:lpstr>
      <vt:lpstr>Office Theme</vt:lpstr>
      <vt:lpstr>           Updates to the VA CIRB MOU    </vt:lpstr>
      <vt:lpstr>Overview</vt:lpstr>
      <vt:lpstr> </vt:lpstr>
      <vt:lpstr>Background and Current Status</vt:lpstr>
      <vt:lpstr>Local VA Facility Requirements to Use the VA Central IRB</vt:lpstr>
      <vt:lpstr>Memorandum of Understanding (MOU)</vt:lpstr>
      <vt:lpstr>Local and Other Oversight of the VA CIRB</vt:lpstr>
      <vt:lpstr>VA CIRB  Composition and Meeting Schedule</vt:lpstr>
      <vt:lpstr>Upcoming Big Structural Change</vt:lpstr>
      <vt:lpstr> Changes to the MOU in this Revision</vt:lpstr>
      <vt:lpstr>Reasons for Update of MOU</vt:lpstr>
      <vt:lpstr>Over-arching General Changes</vt:lpstr>
      <vt:lpstr>Specific Changes from Previous MOU</vt:lpstr>
      <vt:lpstr>Specific Changes to MOU (Continued)</vt:lpstr>
      <vt:lpstr>Specific Changes to MOU (Continued)</vt:lpstr>
      <vt:lpstr>Specific Changes to MOU (Continued)</vt:lpstr>
      <vt:lpstr> </vt:lpstr>
      <vt:lpstr>Processing MOU for Signature</vt:lpstr>
      <vt:lpstr>Addition of 2nd VA Central IRB Panel</vt:lpstr>
      <vt:lpstr>Changes in Signatory Officials</vt:lpstr>
      <vt:lpstr> </vt:lpstr>
      <vt:lpstr>Communication is Key Function!</vt:lpstr>
      <vt:lpstr>Effective Communication is a Two-way Street</vt:lpstr>
      <vt:lpstr> </vt:lpstr>
      <vt:lpstr>Who has Access at the Local Site?</vt:lpstr>
      <vt:lpstr>PowerPoint Presentation</vt:lpstr>
      <vt:lpstr>PowerPoint Presentation</vt:lpstr>
      <vt:lpstr>PowerPoint Presentation</vt:lpstr>
      <vt:lpstr>Types of Site-specific Reports Available</vt:lpstr>
      <vt:lpstr>PowerPoint Presentation</vt:lpstr>
      <vt:lpstr>Upcoming SharePoint Site Changes</vt:lpstr>
      <vt:lpstr>Contact Information</vt:lpstr>
      <vt:lpstr>VA Central IRB Managers and Other Staff</vt:lpstr>
      <vt:lpstr> </vt:lpstr>
    </vt:vector>
  </TitlesOfParts>
  <Company>Dept.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the VA CIRB MOU</dc:title>
  <dc:subject>Updates to the VA CIRB MOU</dc:subject>
  <dc:creator>Duche, Soundia</dc:creator>
  <cp:keywords>Updates to the VA CIRB MOU</cp:keywords>
  <cp:lastModifiedBy>Rivera, Portia T</cp:lastModifiedBy>
  <cp:revision>786</cp:revision>
  <cp:lastPrinted>2019-10-02T15:56:48Z</cp:lastPrinted>
  <dcterms:created xsi:type="dcterms:W3CDTF">2013-05-15T16:43:55Z</dcterms:created>
  <dcterms:modified xsi:type="dcterms:W3CDTF">2019-10-17T13:51:42Z</dcterms:modified>
</cp:coreProperties>
</file>